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9" Type="http://schemas.openxmlformats.org/officeDocument/2006/relationships/viewProps" Target="viewProps.xml" /><Relationship Id="rId88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91" Type="http://schemas.openxmlformats.org/officeDocument/2006/relationships/tableStyles" Target="tableStyles.xml" /><Relationship Id="rId90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jp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jp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 and prevents it from entering the esophagus</a:t>
            </a:r>
          </a:p>
        </p:txBody>
      </p:sp>
      <p:pic>
        <p:nvPicPr>
          <p:cNvPr descr="https://deidt7p41jzcy.cloudfront.net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</a:t>
            </a:r>
          </a:p>
          <a:p>
            <a:pPr lvl="0" indent="0" marL="0">
              <a:buNone/>
            </a:pPr>
            <a:r>
              <a:rPr/>
              <a:t>If the valve does not work properly, acid enters the esophagus and cause heartburn and damage to the lining of the esophagus.</a:t>
            </a:r>
          </a:p>
        </p:txBody>
      </p:sp>
      <p:pic>
        <p:nvPicPr>
          <p:cNvPr descr="https://deidt7p41jzcy.cloudfront.net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Barrett’s Espohagus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time, the lining of the esophagus undergoes change in response to the acid.</a:t>
            </a:r>
          </a:p>
        </p:txBody>
      </p:sp>
      <p:pic>
        <p:nvPicPr>
          <p:cNvPr descr="https://deidt7p41jzcy.cloudfront.net/barretts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a period of years, pre-cancerous changes can develop within Barrett’s esopahgus.</a:t>
            </a:r>
          </a:p>
          <a:p>
            <a:pPr lvl="0" indent="0" marL="0">
              <a:buNone/>
            </a:pPr>
            <a:r>
              <a:rPr/>
              <a:t>These changes can be seen by the pathologist from biopsies taken from the esophagus</a:t>
            </a:r>
          </a:p>
          <a:p>
            <a:pPr lvl="0" indent="0" marL="0">
              <a:buNone/>
            </a:pPr>
            <a:r>
              <a:rPr/>
              <a:t>Over time, low-grade dysplasia can progress to high-grade dysplasia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Dysplasia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Cancer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Low grade dysplasia: Risk of cancer 0.5% per year</a:t>
                </a:r>
              </a:p>
              <a:p>
                <a:pPr lvl="0" indent="0" marL="0">
                  <a:buNone/>
                </a:pPr>
                <a:r>
                  <a:rPr/>
                  <a:t>High-grade dysplasia: Risk of cancer 5% per year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Surveillance with upper endoscopy is critical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Dysplasia can be treated with destroying the mucosa, the inner layer of esophgus</a:t>
            </a:r>
          </a:p>
          <a:p>
            <a:pPr lvl="0" indent="0" marL="0">
              <a:buNone/>
            </a:pPr>
            <a:r>
              <a:rPr/>
              <a:t>Ablation of the mucosa with microwave energy</a:t>
            </a:r>
          </a:p>
          <a:p>
            <a:pPr lvl="0" indent="0" marL="0">
              <a:buNone/>
            </a:pPr>
            <a:r>
              <a:rPr/>
              <a:t>Circular balloon with an antenna used to ablate the mucosa</a:t>
            </a:r>
          </a:p>
        </p:txBody>
      </p:sp>
      <p:pic>
        <p:nvPicPr>
          <p:cNvPr descr="https://deidt7p41jzcy.cloudfront.net/barxx_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Ablation</a:t>
            </a:r>
          </a:p>
        </p:txBody>
      </p:sp>
      <p:pic>
        <p:nvPicPr>
          <p:cNvPr descr="https://deidt7p41jzcy.cloudfront.net/25FF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25600"/>
            <a:ext cx="2603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Ablation</a:t>
            </a:r>
          </a:p>
        </p:txBody>
      </p:sp>
      <p:pic>
        <p:nvPicPr>
          <p:cNvPr descr="https://deidt7p41jzcy.cloudfront.net/25FF5after%20RF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0" y="1625600"/>
            <a:ext cx="264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Superficial Cancer: T1a N0</a:t>
            </a:r>
          </a:p>
          <a:p>
            <a:pPr lvl="0" indent="0" marL="0">
              <a:buNone/>
            </a:pPr>
            <a:r>
              <a:rPr/>
              <a:t>Treatment is often with endoscopy without the need for surgery.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(EMR)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procedure to remove a superficial tumor from the inner layer of the esophagus</a:t>
            </a:r>
          </a:p>
        </p:txBody>
      </p:sp>
      <p:pic>
        <p:nvPicPr>
          <p:cNvPr descr="https://deidt7p41jzcy.cloudfront.net/emr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appears slow-growing under microscope</a:t>
            </a:r>
          </a:p>
        </p:txBody>
      </p:sp>
      <p:pic>
        <p:nvPicPr>
          <p:cNvPr descr="https://deidt7p41jzcy.cloudfront.net/emr_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is slow-growing under microscope</a:t>
            </a:r>
          </a:p>
        </p:txBody>
      </p:sp>
      <p:pic>
        <p:nvPicPr>
          <p:cNvPr descr="https://deidt7p41jzcy.cloudfront.net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EMR may be the only treatment required</a:t>
            </a:r>
          </a:p>
          <a:p>
            <a:pPr lvl="0"/>
            <a:r>
              <a:rPr/>
              <a:t>Requires endoscopic surveillance</a:t>
            </a:r>
          </a:p>
        </p:txBody>
      </p:sp>
      <p:pic>
        <p:nvPicPr>
          <p:cNvPr descr="https://deidt7p41jzcy.cloudfront.net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https://deidt7p41jzcy.cloudfront.net/emr_un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  <a:p>
            <a:pPr lvl="0" indent="0" marL="0">
              <a:buNone/>
            </a:pPr>
            <a:r>
              <a:rPr/>
              <a:t>In many ways, these to different types of esophageal cancer behave the same.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https://deidt7p41jzcy.cloudfront.net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(surgery) is standard recommendation</a:t>
            </a:r>
          </a:p>
        </p:txBody>
      </p:sp>
      <p:pic>
        <p:nvPicPr>
          <p:cNvPr descr="https://deidt7p41jzcy.cloudfront.net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Brandon Galloway</a:t>
            </a:r>
          </a:p>
          <a:p>
            <a:pPr lvl="0"/>
            <a:r>
              <a:rPr/>
              <a:t>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Superficial Cancer of the Esophagus and GE Junction</dc:title>
  <dc:creator/>
  <cp:keywords/>
  <dcterms:created xsi:type="dcterms:W3CDTF">2025-11-01T18:06:47Z</dcterms:created>
  <dcterms:modified xsi:type="dcterms:W3CDTF">2025-11-01T18:06:47Z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